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s/slide4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46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47.xml" ContentType="application/vnd.openxmlformats-officedocument.presentationml.slide+xml"/>
  <Override PartName="/ppt/slides/slide3.xml" ContentType="application/vnd.openxmlformats-officedocument.presentationml.slide+xml"/>
  <Override PartName="/ppt/slides/slide40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49.xml" ContentType="application/vnd.openxmlformats-officedocument.presentationml.slide+xml"/>
  <Override PartName="/ppt/slides/slide14.xml" ContentType="application/vnd.openxmlformats-officedocument.presentationml.slide+xml"/>
  <Override PartName="/ppt/slides/slide48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44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50.xml" ContentType="application/vnd.openxmlformats-officedocument.presentationml.slide+xml"/>
  <Override PartName="/ppt/slides/_rels/slide22.xml.rels" ContentType="application/vnd.openxmlformats-package.relationships+xml"/>
  <Override PartName="/ppt/slides/_rels/slide35.xml.rels" ContentType="application/vnd.openxmlformats-package.relationships+xml"/>
  <Override PartName="/ppt/slides/_rels/slide45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_rels/slide36.xml.rels" ContentType="application/vnd.openxmlformats-package.relationships+xml"/>
  <Override PartName="/ppt/slides/_rels/slide20.xml.rels" ContentType="application/vnd.openxmlformats-package.relationships+xml"/>
  <Override PartName="/ppt/slides/_rels/slide46.xml.rels" ContentType="application/vnd.openxmlformats-package.relationships+xml"/>
  <Override PartName="/ppt/slides/_rels/slide2.xml.rels" ContentType="application/vnd.openxmlformats-package.relationships+xml"/>
  <Override PartName="/ppt/slides/_rels/slide37.xml.rels" ContentType="application/vnd.openxmlformats-package.relationships+xml"/>
  <Override PartName="/ppt/slides/_rels/slide47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38.xml.rels" ContentType="application/vnd.openxmlformats-package.relationships+xml"/>
  <Override PartName="/ppt/slides/_rels/slide40.xml.rels" ContentType="application/vnd.openxmlformats-package.relationships+xml"/>
  <Override PartName="/ppt/slides/_rels/slide4.xml.rels" ContentType="application/vnd.openxmlformats-package.relationships+xml"/>
  <Override PartName="/ppt/slides/_rels/slide39.xml.rels" ContentType="application/vnd.openxmlformats-package.relationships+xml"/>
  <Override PartName="/ppt/slides/_rels/slide41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50.xml.rels" ContentType="application/vnd.openxmlformats-package.relationships+xml"/>
  <Override PartName="/ppt/slides/_rels/slide42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43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49.xml.rels" ContentType="application/vnd.openxmlformats-package.relationships+xml"/>
  <Override PartName="/ppt/slides/_rels/slide14.xml.rels" ContentType="application/vnd.openxmlformats-package.relationships+xml"/>
  <Override PartName="/ppt/slides/_rels/slide48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44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Başlık Slayd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" name="Picture 6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371600" y="1803240"/>
            <a:ext cx="9448560" cy="1824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6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6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7909560" y="4314240"/>
            <a:ext cx="2910600" cy="374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2"/>
          </p:nvPr>
        </p:nvSpPr>
        <p:spPr>
          <a:xfrm>
            <a:off x="1371600" y="4323960"/>
            <a:ext cx="6400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>
          <a:xfrm>
            <a:off x="8077320" y="143100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560D84-A157-4867-A1FB-0D80AA9EC156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Yazılı Panoramik Resim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4697280"/>
            <a:ext cx="10821600" cy="81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81840" y="941400"/>
            <a:ext cx="10821600" cy="3477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85800" y="5516640"/>
            <a:ext cx="10820160" cy="70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dt" idx="4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5"/>
          <p:cNvSpPr>
            <a:spLocks noGrp="1"/>
          </p:cNvSpPr>
          <p:nvPr>
            <p:ph type="ftr" idx="5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6"/>
          <p:cNvSpPr>
            <a:spLocks noGrp="1"/>
          </p:cNvSpPr>
          <p:nvPr>
            <p:ph type="sldNum" idx="6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994B38-6B16-4520-B377-05B9E52FEFD5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 ve Resim Yazıs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Picture 7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85800" y="753480"/>
            <a:ext cx="10820160" cy="2802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024560" y="3648960"/>
            <a:ext cx="10130040" cy="998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7"/>
          </p:nvPr>
        </p:nvSpPr>
        <p:spPr>
          <a:xfrm>
            <a:off x="7814520" y="38088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8"/>
          </p:nvPr>
        </p:nvSpPr>
        <p:spPr>
          <a:xfrm>
            <a:off x="685800" y="379800"/>
            <a:ext cx="699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9"/>
          </p:nvPr>
        </p:nvSpPr>
        <p:spPr>
          <a:xfrm>
            <a:off x="10862280" y="380880"/>
            <a:ext cx="6433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0EC80E3-FDBB-4CDA-B10A-92FF071C31F0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Resim Yazılı Alınt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Picture 12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024560" y="753480"/>
            <a:ext cx="10151280" cy="260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303920" y="3365640"/>
            <a:ext cx="9592200" cy="44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1024560" y="3960000"/>
            <a:ext cx="10151280" cy="679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dt" idx="10"/>
          </p:nvPr>
        </p:nvSpPr>
        <p:spPr>
          <a:xfrm>
            <a:off x="7814520" y="38088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ftr" idx="11"/>
          </p:nvPr>
        </p:nvSpPr>
        <p:spPr>
          <a:xfrm>
            <a:off x="685800" y="379800"/>
            <a:ext cx="699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PlaceHolder 6"/>
          <p:cNvSpPr>
            <a:spLocks noGrp="1"/>
          </p:cNvSpPr>
          <p:nvPr>
            <p:ph type="sldNum" idx="12"/>
          </p:nvPr>
        </p:nvSpPr>
        <p:spPr>
          <a:xfrm>
            <a:off x="10862280" y="380880"/>
            <a:ext cx="6433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D756C21-6F3F-4CC5-AAF5-85CC20F1207A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TextBox 8"/>
          <p:cNvSpPr/>
          <p:nvPr/>
        </p:nvSpPr>
        <p:spPr>
          <a:xfrm>
            <a:off x="476280" y="93348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“</a:t>
            </a:r>
            <a:endParaRPr b="0" lang="tr-TR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TextBox 9"/>
          <p:cNvSpPr/>
          <p:nvPr/>
        </p:nvSpPr>
        <p:spPr>
          <a:xfrm>
            <a:off x="10984320" y="2701440"/>
            <a:ext cx="609120" cy="5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 defTabSz="914400">
              <a:lnSpc>
                <a:spcPct val="100000"/>
              </a:lnSpc>
            </a:pPr>
            <a:r>
              <a:rPr b="0" lang="en-US" sz="8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”</a:t>
            </a:r>
            <a:endParaRPr b="0" lang="tr-TR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İsim Kartı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" name="Picture 8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024560" y="1124640"/>
            <a:ext cx="10145880" cy="2511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1024560" y="3648240"/>
            <a:ext cx="10144440" cy="99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dt" idx="13"/>
          </p:nvPr>
        </p:nvSpPr>
        <p:spPr>
          <a:xfrm>
            <a:off x="7814520" y="3787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ftr" idx="14"/>
          </p:nvPr>
        </p:nvSpPr>
        <p:spPr>
          <a:xfrm>
            <a:off x="685800" y="378720"/>
            <a:ext cx="699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sldNum" idx="15"/>
          </p:nvPr>
        </p:nvSpPr>
        <p:spPr>
          <a:xfrm>
            <a:off x="10862280" y="380880"/>
            <a:ext cx="6433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5AFDA50-31C8-4AC0-810C-38E8469B3B8C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Sütu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10120" cy="1303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685800" y="2202120"/>
            <a:ext cx="3456000" cy="61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685800" y="2904480"/>
            <a:ext cx="3456000" cy="331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368960" y="2201400"/>
            <a:ext cx="3456000" cy="62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366800" y="2904120"/>
            <a:ext cx="3456000" cy="3314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body"/>
          </p:nvPr>
        </p:nvSpPr>
        <p:spPr>
          <a:xfrm>
            <a:off x="8051760" y="2192760"/>
            <a:ext cx="3456000" cy="62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body"/>
          </p:nvPr>
        </p:nvSpPr>
        <p:spPr>
          <a:xfrm>
            <a:off x="8051760" y="2904480"/>
            <a:ext cx="3456000" cy="3313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dt" idx="16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9"/>
          <p:cNvSpPr>
            <a:spLocks noGrp="1"/>
          </p:cNvSpPr>
          <p:nvPr>
            <p:ph type="ftr" idx="17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PlaceHolder 10"/>
          <p:cNvSpPr>
            <a:spLocks noGrp="1"/>
          </p:cNvSpPr>
          <p:nvPr>
            <p:ph type="sldNum" idx="18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449F5E-813F-4129-9A12-CEBDA8D6F0F9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3 Resim Sütunu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10120" cy="1294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88680" y="4191120"/>
            <a:ext cx="3451320" cy="682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88680" y="2362320"/>
            <a:ext cx="345132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688680" y="4873680"/>
            <a:ext cx="3451320" cy="134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4374360" y="4191120"/>
            <a:ext cx="3448440" cy="682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6" name="PlaceHolder 6"/>
          <p:cNvSpPr>
            <a:spLocks noGrp="1"/>
          </p:cNvSpPr>
          <p:nvPr>
            <p:ph type="body"/>
          </p:nvPr>
        </p:nvSpPr>
        <p:spPr>
          <a:xfrm>
            <a:off x="4374360" y="2362320"/>
            <a:ext cx="344844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body"/>
          </p:nvPr>
        </p:nvSpPr>
        <p:spPr>
          <a:xfrm>
            <a:off x="4374360" y="4873680"/>
            <a:ext cx="3448440" cy="134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8" name="PlaceHolder 8"/>
          <p:cNvSpPr>
            <a:spLocks noGrp="1"/>
          </p:cNvSpPr>
          <p:nvPr>
            <p:ph type="body"/>
          </p:nvPr>
        </p:nvSpPr>
        <p:spPr>
          <a:xfrm>
            <a:off x="8049600" y="4191120"/>
            <a:ext cx="3456000" cy="682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59" name="PlaceHolder 9"/>
          <p:cNvSpPr>
            <a:spLocks noGrp="1"/>
          </p:cNvSpPr>
          <p:nvPr>
            <p:ph type="body"/>
          </p:nvPr>
        </p:nvSpPr>
        <p:spPr>
          <a:xfrm>
            <a:off x="8049960" y="2362320"/>
            <a:ext cx="3447360" cy="1523520"/>
          </a:xfrm>
          <a:prstGeom prst="rect">
            <a:avLst/>
          </a:prstGeom>
          <a:noFill/>
          <a:ln w="0">
            <a:noFill/>
          </a:ln>
          <a:effectLst>
            <a:outerShdw dist="50760" dir="5400000" blurRad="50760" rotWithShape="0">
              <a:srgbClr val="000000">
                <a:alpha val="43000"/>
              </a:srgbClr>
            </a:outerShdw>
          </a:effectLst>
        </p:spPr>
        <p:txBody>
          <a:bodyPr lIns="90000" rIns="90000" tIns="45000" bIns="45000" anchor="t">
            <a:norm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0" name="PlaceHolder 10"/>
          <p:cNvSpPr>
            <a:spLocks noGrp="1"/>
          </p:cNvSpPr>
          <p:nvPr>
            <p:ph type="body"/>
          </p:nvPr>
        </p:nvSpPr>
        <p:spPr>
          <a:xfrm>
            <a:off x="8049600" y="4873680"/>
            <a:ext cx="3452040" cy="134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4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4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1" name="PlaceHolder 11"/>
          <p:cNvSpPr>
            <a:spLocks noGrp="1"/>
          </p:cNvSpPr>
          <p:nvPr>
            <p:ph type="dt" idx="19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12"/>
          <p:cNvSpPr>
            <a:spLocks noGrp="1"/>
          </p:cNvSpPr>
          <p:nvPr>
            <p:ph type="ftr" idx="20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PlaceHolder 13"/>
          <p:cNvSpPr>
            <a:spLocks noGrp="1"/>
          </p:cNvSpPr>
          <p:nvPr>
            <p:ph type="sldNum" idx="21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575030-B06B-43E0-8B38-7A0B749FDE55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Başlık ve Dikey Meti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10820160" cy="40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dt" idx="22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ftr" idx="23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sldNum" idx="24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61DBE4-2D15-4CBD-B136-D902FD3BA19E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Dikey Başlık ve Metin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" name="Picture 7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9448920" y="745200"/>
            <a:ext cx="2057040" cy="390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1024560" y="745200"/>
            <a:ext cx="8203680" cy="390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dt" idx="25"/>
          </p:nvPr>
        </p:nvSpPr>
        <p:spPr>
          <a:xfrm>
            <a:off x="7814520" y="37980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ftr" idx="26"/>
          </p:nvPr>
        </p:nvSpPr>
        <p:spPr>
          <a:xfrm>
            <a:off x="685800" y="380880"/>
            <a:ext cx="699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sldNum" idx="27"/>
          </p:nvPr>
        </p:nvSpPr>
        <p:spPr>
          <a:xfrm>
            <a:off x="10862280" y="380880"/>
            <a:ext cx="6433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FC1D3A-25B7-4CD2-A6C4-37B0BB693A80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Başlık ve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10820160" cy="40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dt" idx="28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ftr" idx="29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sldNum" idx="30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0AA0DE-798B-40BB-AC32-D96CA903C80C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ölüm Üstbilgisi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84" name="Picture 8" descr="C0-HD-BTM.png"/>
          <p:cNvPicPr/>
          <p:nvPr/>
        </p:nvPicPr>
        <p:blipFill>
          <a:blip r:embed="rId3"/>
          <a:stretch/>
        </p:blipFill>
        <p:spPr>
          <a:xfrm>
            <a:off x="0" y="4375080"/>
            <a:ext cx="12191760" cy="248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85800" y="753480"/>
            <a:ext cx="10820160" cy="2801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1024560" y="3641760"/>
            <a:ext cx="10489680" cy="955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20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dt" idx="31"/>
          </p:nvPr>
        </p:nvSpPr>
        <p:spPr>
          <a:xfrm>
            <a:off x="7814520" y="38088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 type="ftr" idx="32"/>
          </p:nvPr>
        </p:nvSpPr>
        <p:spPr>
          <a:xfrm>
            <a:off x="685800" y="380880"/>
            <a:ext cx="6991200" cy="363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 type="sldNum" idx="33"/>
          </p:nvPr>
        </p:nvSpPr>
        <p:spPr>
          <a:xfrm>
            <a:off x="10862280" y="380880"/>
            <a:ext cx="6433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DBAB07-0788-4A4F-832B-4CB8C6A271E6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İki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858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172200" y="2194560"/>
            <a:ext cx="5333760" cy="40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dt" idx="34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ftr" idx="35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sldNum" idx="36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197541-1B9B-43E1-B0D3-C48209421D46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Karşılaştırma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895480" y="762120"/>
            <a:ext cx="8610120" cy="1294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914400" y="2183760"/>
            <a:ext cx="507960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685800" y="3132720"/>
            <a:ext cx="5311440" cy="308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6400800" y="2183760"/>
            <a:ext cx="51051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6172200" y="3132720"/>
            <a:ext cx="5333760" cy="308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3" name="PlaceHolder 6"/>
          <p:cNvSpPr>
            <a:spLocks noGrp="1"/>
          </p:cNvSpPr>
          <p:nvPr>
            <p:ph type="dt" idx="37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PlaceHolder 7"/>
          <p:cNvSpPr>
            <a:spLocks noGrp="1"/>
          </p:cNvSpPr>
          <p:nvPr>
            <p:ph type="ftr" idx="38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PlaceHolder 8"/>
          <p:cNvSpPr>
            <a:spLocks noGrp="1"/>
          </p:cNvSpPr>
          <p:nvPr>
            <p:ph type="sldNum" idx="39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7A5A7D4-E168-46AC-A5EF-600CC079654B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Yalnızca Başlı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895480" y="764280"/>
            <a:ext cx="8610120" cy="1292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r" defTabSz="914400">
              <a:lnSpc>
                <a:spcPct val="90000"/>
              </a:lnSpc>
              <a:buNone/>
            </a:pPr>
            <a:r>
              <a:rPr b="0" lang="tr-TR" sz="40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4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dt" idx="40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ftr" idx="41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sldNum" idx="42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4287D0-BE1A-4E72-B780-66A6598C4D4D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oş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PlaceHolder 1"/>
          <p:cNvSpPr>
            <a:spLocks noGrp="1"/>
          </p:cNvSpPr>
          <p:nvPr>
            <p:ph type="dt" idx="43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ftr" idx="44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sldNum" idx="45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8F70FA-AA90-4DC8-A4F4-0CD6C07AA170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İçeri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85800" y="1523880"/>
            <a:ext cx="411444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995720" y="746640"/>
            <a:ext cx="6510240" cy="547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20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İkinci düzey</a:t>
            </a:r>
            <a:endParaRPr b="0" lang="tr-TR" sz="2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8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Üçüncü düzey</a:t>
            </a:r>
            <a:endParaRPr b="0" lang="tr-TR" sz="1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Dördüncü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Beşinci düzey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685800" y="3124080"/>
            <a:ext cx="4114440" cy="309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dt" idx="46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ftr" idx="47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sldNum" idx="48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F665001-D1E5-4B11-8941-4DE2B70D55AD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aşlıklı Resim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6" descr="C0-HD-TOP.png"/>
          <p:cNvPicPr/>
          <p:nvPr/>
        </p:nvPicPr>
        <p:blipFill>
          <a:blip r:embed="rId2"/>
          <a:stretch/>
        </p:blipFill>
        <p:spPr>
          <a:xfrm>
            <a:off x="0" y="0"/>
            <a:ext cx="12191760" cy="1441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85800" y="1523880"/>
            <a:ext cx="687276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tr-TR" sz="3200" strike="noStrike" u="none" cap="all">
                <a:solidFill>
                  <a:schemeClr val="lt1"/>
                </a:solidFill>
                <a:effectLst/>
                <a:uFillTx/>
                <a:latin typeface="Century Gothic"/>
              </a:rPr>
              <a:t>Asıl başlık stili için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861320" y="751320"/>
            <a:ext cx="3644640" cy="546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tr-TR" sz="32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Resim eklemek için simgeyi tıklatın</a:t>
            </a:r>
            <a:endParaRPr b="0" lang="tr-TR" sz="3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85800" y="3124080"/>
            <a:ext cx="6872760" cy="3094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1600" strike="noStrike" u="none">
                <a:solidFill>
                  <a:schemeClr val="lt1"/>
                </a:solidFill>
                <a:effectLst/>
                <a:uFillTx/>
                <a:latin typeface="Century Gothic"/>
              </a:rPr>
              <a:t>Asıl metin stillerini düzenle</a:t>
            </a:r>
            <a:endParaRPr b="0" lang="tr-TR" sz="1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 idx="49"/>
          </p:nvPr>
        </p:nvSpPr>
        <p:spPr>
          <a:xfrm>
            <a:off x="8595360" y="6356520"/>
            <a:ext cx="29106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r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&lt;date/time&gt;</a:t>
            </a:r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ftr" idx="50"/>
          </p:nvPr>
        </p:nvSpPr>
        <p:spPr>
          <a:xfrm>
            <a:off x="685800" y="6355800"/>
            <a:ext cx="77720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tr-TR" sz="1400" strike="noStrike" u="none">
                <a:solidFill>
                  <a:srgbClr val="ffffff"/>
                </a:solidFill>
                <a:effectLst/>
                <a:uFillTx/>
                <a:latin typeface="Times New Roman"/>
              </a:rPr>
              <a:t>&lt;footer&gt;</a:t>
            </a:r>
            <a:endParaRPr b="0" lang="tr-TR" sz="1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sldNum" idx="51"/>
          </p:nvPr>
        </p:nvSpPr>
        <p:spPr>
          <a:xfrm>
            <a:off x="8763120" y="38088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F99D609-6134-4593-8122-0249022E6254}" type="slidenum">
              <a:rPr b="0" lang="tr-TR" sz="1050" strike="noStrike" u="none">
                <a:solidFill>
                  <a:schemeClr val="lt1">
                    <a:tint val="75000"/>
                  </a:schemeClr>
                </a:solidFill>
                <a:effectLst/>
                <a:uFillTx/>
                <a:latin typeface="Century Gothic"/>
              </a:rPr>
              <a:t>&lt;number&gt;</a:t>
            </a:fld>
            <a:endParaRPr b="0" lang="tr-TR" sz="105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0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2. HAFTA: </a:t>
            </a:r>
            <a:r>
              <a:rPr b="1" lang="tr-TR" sz="20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HALKLA İLİŞKİLERDE HEDEF KİTLE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ilişkilerde hedef kitle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bir 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kendini tanıtmak, etkili iletişim kurmak ve belirli mesajları iletmek için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ulaşmaya çalıştığı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bireyler, gruplar veya kurumları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ifade eder.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Kuruluşlar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hedef kitleleriyle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etkili bir iletişim süreci oluşturarak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kendi amaçlarına ulaşmayı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hedeflerler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  <p:pic>
        <p:nvPicPr>
          <p:cNvPr id="130" name="Resim 1" descr=""/>
          <p:cNvPicPr/>
          <p:nvPr/>
        </p:nvPicPr>
        <p:blipFill>
          <a:blip r:embed="rId1"/>
          <a:stretch/>
        </p:blipFill>
        <p:spPr>
          <a:xfrm>
            <a:off x="5091120" y="4170600"/>
            <a:ext cx="2287080" cy="2268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1. </a:t>
            </a: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Hedef Kitle Kavramı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 denildiğinde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akla gelen temel kavramlardan biri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“halk”tır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 Genel anlamda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aynı ülkede yaşayan ve aynı uyrukta olan insan topluluğunu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ifade eder.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 bağlamında ise 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halk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kuruluşun dikkate almak zorunda olduğu ve doğrudan ya da dolaylı bir bağı bulunan kişi veya gruplardan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oluşur.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 kurumun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birçok farklı hedef kitlesi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olabilir.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Örneğin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bir siyasi parti için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ülke genelindeki tüm vatandaşlar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hedef kitleyi oluştururken,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 televizyon kanalı için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izleyiciler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 ticari işletme için ise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müşteriler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ve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hedef kitleyi meydana getirir.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Robert Ross’a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göre hedef kitle,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 kuruluşun dikkate alması gereken, ortak beklentileri olan ve kuruluşla doğrudan ya da dolaylı bağı bulunan insan topluluklarıdır.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Kısaca, bir 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varlığını ve geleceğini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etkileyebilecek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her türlü kitle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olarak tanımlanabilir.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2. Hedef Kitlenin Önemi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 kuruluşun hedef kitleyle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sağlıklı bir iletişim kurması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amaçlarına ulaşmasını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kolaylaştırır. Halkla ilişkiler, kurum ile çevresi arasında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karşılıklı etkileşim sağlayarak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kurumu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dış etkilere karşı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korur ve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çevreyi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kendi amaçları doğrultusunda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şekillendirme sürecine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yardımcı olur.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Kuruluşların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hedef kitleyi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iyi analiz etmesi ve doğru iletişim stratejileri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geliştirmesi gerekir. Aksi takdirde,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yanlış stratejiler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nedeniyle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kaynak kaybı yaşanabilir ve hedeflerden sapmalar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meydana gelebilir.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kitlenin iyi belirlenmesi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kurumun geleceği açısından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büyük bir öneme sahiptir. Kurumlar,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kendilerine etki eden ve kendilerinin de etkileyebileceği kitleleri analiz ederek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onların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beklentilerini anlamalı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ve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uygun politikalar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geliştirmelidirler.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 Hedef Kitle Sınıflandırması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Halkla ilişkiler çalışmalarında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kitleler farklı gruplara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ayrılabilir. Literatürde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farklı hedef kitle sınıflandırmaları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mevcuttur.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3.1. Birinci Gruplandırma Biçimi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514440" indent="51444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Oluşmamış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Bu grup,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henüz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 sorunun farkında olmayan ve belirsiz bir durum ile karşı karşıya olan 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bireylerden oluşur.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514440" indent="51444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Bilinçli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Bu grup,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 sorunun farkına varmış ancak henüz çözüm arayışına girmemiş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 kişileri içerir.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514440" indent="51444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Aktif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Sorunun farkında olan ve çözüm üretmek için harekete geçen bireyler </a:t>
            </a:r>
            <a:r>
              <a:rPr b="0" lang="tr-TR" sz="2800" strike="noStrike" u="none">
                <a:solidFill>
                  <a:schemeClr val="accent6"/>
                </a:solidFill>
                <a:effectLst/>
                <a:uFillTx/>
                <a:latin typeface="Times New Roman"/>
              </a:rPr>
              <a:t>bu gruba dâhildir.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3.2. İkinci Gruplandırma Biçimi</a:t>
            </a:r>
            <a:endParaRPr b="0" lang="tr-TR" sz="2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   1. İç ve Dış Hedef Kitle</a:t>
            </a:r>
            <a:endParaRPr b="0" lang="tr-TR" sz="2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İç Hedef Kitle</a:t>
            </a:r>
            <a:r>
              <a:rPr b="0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6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 içinde bulunan ve doğrudan etkileşimde olunan </a:t>
            </a:r>
            <a:r>
              <a:rPr b="0" lang="tr-TR" sz="26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bireylerdir. Örneğin, </a:t>
            </a:r>
            <a:r>
              <a:rPr b="0" lang="tr-TR" sz="26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yöneticiler, çalışanlar ve hissedarlar </a:t>
            </a:r>
            <a:r>
              <a:rPr b="0" lang="tr-TR" sz="26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iç hedef kitleye dahildir.</a:t>
            </a:r>
            <a:endParaRPr b="0" lang="tr-TR" sz="2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lvl="1" marL="685800" indent="-228600" algn="just" defTabSz="914400">
              <a:lnSpc>
                <a:spcPct val="150000"/>
              </a:lnSpc>
              <a:spcBef>
                <a:spcPts val="499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Dış Hedef Kitle</a:t>
            </a:r>
            <a:r>
              <a:rPr b="0" lang="tr-TR" sz="26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6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Kuruluşla doğrudan organik bağı bulunmayan </a:t>
            </a:r>
            <a:r>
              <a:rPr b="0" lang="tr-TR" sz="26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ancak </a:t>
            </a:r>
            <a:r>
              <a:rPr b="0" lang="tr-TR" sz="26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kuruluşun faaliyetlerinden etkilenen </a:t>
            </a:r>
            <a:r>
              <a:rPr b="0" lang="tr-TR" sz="26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bireylerdir. Örneğin, </a:t>
            </a:r>
            <a:r>
              <a:rPr b="0" lang="tr-TR" sz="26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basın, eğitimciler, hükûmet temsilcileri ve kanaat önderleri </a:t>
            </a:r>
            <a:r>
              <a:rPr b="0" lang="tr-TR" sz="26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dış hedef kitleyi oluşturur.</a:t>
            </a:r>
            <a:endParaRPr b="0" lang="tr-TR" sz="26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2. Birincil, İkincil ve Marjinal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Birincil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iletişim faaliyetlerinde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en önemli yere sahip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gruptur.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İkincil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Birincil hedef kitleye göre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daha az öneme sahip ancak yine de dikkate alınması gereken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bir gruptur.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Marjinal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En az öneme sahip olan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gruptur ve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iletişim çabalarında öncelikli olarak değerlendirilmez.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 Mevcut ve Potansiyel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Mevcut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hâlihazırda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hizmet verdiği, etkileşim içinde olduğu çalışanlar ve müşterilerden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oluşur.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Potansiyel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Henüz 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doğrudan etkileşimde bulunmadığı ancak gelecekte hizmet verebileceği kişiler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bu gruptadır. Örneğin,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öğrenci adayları ve yeni müşteriler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potansiyel hedef kitleye dahildir.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4. Destekleyen, Karşı Tavır Takınan ve Kararsız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Destekleyen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politikalarını, hizmetlerini ve ürünlerini olumlu bulan ve destekleyen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gruptur. Kuruluş, bu kitleye yönelik çalışmalarında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güveni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pekiştirmeye yönelik stratejiler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geliştirir.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Karşı Tavır Takınan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politikalarına, ürünlerine veya hizmetlerine karşı olumsuz bir tutum sergileyen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gruptur. Bu kitleye yönelik iletişim çalışmaları,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olumsuz algıyı değiştirme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odaklıdır.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2286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Kararsız Hedef Kitle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Henüz bir tutum belirlememiş olan bireylerden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oluşur. Özellikle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politik kampanyalarda bu grubun etkilenmesi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büyük önem taşır.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47500" lnSpcReduction="19999"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6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30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6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4. Berstein’in Hedef Kitle Modeli</a:t>
            </a:r>
            <a:endParaRPr b="0" lang="tr-TR" sz="51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6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Hedef kitle gruplandırması konusunda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Berstein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tarafından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geliştirilen "tekerlek modeli" literatürde önemli bir yer 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tutmaktadır. Bu modele göre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kitleler şu şekilde gruplandırılmıştır:</a:t>
            </a:r>
            <a:endParaRPr b="0" lang="tr-TR" sz="51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indent="743040" algn="just" defTabSz="914400">
              <a:lnSpc>
                <a:spcPct val="16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Genel Halk</a:t>
            </a:r>
            <a:r>
              <a:rPr b="0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geniş kapsamlı iletişim kurduğu 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topluluk.</a:t>
            </a:r>
            <a:endParaRPr b="0" lang="tr-TR" sz="51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indent="743040" algn="just" defTabSz="914400">
              <a:lnSpc>
                <a:spcPct val="16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Şirket İçi</a:t>
            </a:r>
            <a:r>
              <a:rPr b="0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 içinde yer alan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çalışanlar, yöneticiler ve hissedarlar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</a:t>
            </a:r>
            <a:endParaRPr b="0" lang="tr-TR" sz="51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743040" indent="743040" algn="just" defTabSz="914400">
              <a:lnSpc>
                <a:spcPct val="160000"/>
              </a:lnSpc>
              <a:spcBef>
                <a:spcPts val="1001"/>
              </a:spcBef>
              <a:buClr>
                <a:srgbClr val="ffff00"/>
              </a:buClr>
              <a:buFont typeface="Century Gothic"/>
              <a:buAutoNum type="arabicPeriod"/>
              <a:tabLst>
                <a:tab algn="l" pos="0"/>
              </a:tabLst>
            </a:pPr>
            <a:r>
              <a:rPr b="1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Yerel Halk</a:t>
            </a:r>
            <a:r>
              <a:rPr b="0" lang="tr-TR" sz="51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: 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faaliyet gösterdiği </a:t>
            </a:r>
            <a:r>
              <a:rPr b="0" lang="tr-TR" sz="51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bölgedeki insanlar</a:t>
            </a:r>
            <a:r>
              <a:rPr b="0" lang="tr-TR" sz="51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</a:t>
            </a:r>
            <a:endParaRPr b="0" lang="tr-TR" sz="51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5. Etki Grupları: 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faaliyetlerini doğrudan etkileyebilecek </a:t>
            </a:r>
            <a:r>
              <a:rPr b="1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sivil toplum örgütleri, sendikalar 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vb.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6. Sektör Temsilcileri: 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Aynı alanda faaliyet gösteren </a:t>
            </a:r>
            <a:r>
              <a:rPr b="1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rakip firmalar ve iş dünyasındaki profesyoneller.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7. Hükûmet ve Kamu Kurumları: </a:t>
            </a:r>
            <a:r>
              <a:rPr b="1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Yasal düzenlemeler yapan ve denetim sağlayan kurumlar.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8.Medyalar: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mesajlarını kamuoyuna iletmek için kullandığı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basın, televizyon, internet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gibi mecralar.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9.Finansal Gruplar: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Yatırımcılar, bankalar ve finans dünyası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temsilcileri.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10.Müşteriler: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ürün veya hizmet sunduğu bireyler ve şirketler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5. HALKLA İLİŞKİLERDE HEDEF KİTLE ÇEŞİTLERİ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Halkla ilişkiler çalışmalarında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 sınıflandırması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stratejik planların oluşturulmasında kritik bir rol oynarken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faaliyetlerin yürütülmesi aşamasında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hedef kitle çeşitleri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devreye girer. Kurum ve kuruluşlar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çok sayıda hedef kitleye sahiptir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ve bu hedef kitleler genel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olarak </a:t>
            </a:r>
            <a:r>
              <a:rPr b="1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iç hedef kitle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ve </a:t>
            </a:r>
            <a:r>
              <a:rPr b="1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dış hedef kitle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olmak üzere iki ana başlık altında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incelenir.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1. İç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çevrelerinde yer alan kişi ve kurumlarla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sürekli iletişim hâlindedir. Kurumun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iç hedef kitlesiyle kurduğu olumlu ilişkiler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başarılı bir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 kültürü oluşturmasını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sağlar.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İç hedef kitle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dış hedef kitleye yönelik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 stratejilerinin bir provası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niteliğindedir.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Kurumlar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dış hedef kitleye uygulayacakları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iletişim politikalarını öncelikle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iç hedef kitleye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uygular ve eksiklikleri belirleyerek stratejilerini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geliştirirler.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İç</a:t>
            </a:r>
            <a:r>
              <a:rPr b="0" lang="tr-TR" sz="22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hedef kitle,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 ve aileleri, ortaklar ve hissedarlar ile sendikalardan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oluşmaktadır.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1.1. Çalışanlar ve Aileleri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 içindeki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tüm çalışanlar, en üst düzey yöneticiden en alt düzeydeki iş görene kadar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iç hedef kitlenin bir parçasıdır.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kurumları hakkında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kamuoyuna bilgi veren en etkili temsilcilerden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biridir. Çalışanların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kurumları hakkında söyledikleri,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bireysel deneyimlere dayandığı için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, resmî halkla ilişkiler programlarından daha güçlü bir etkiye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sahiptir.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İnsan kaynakları yönetimi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kurumların en değerli varlığı olan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çalışanların motivasyonunu ve bağlılığını artırmak için kritik bir role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sahiptir.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Yetenekli ve memnun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çalışanlar, kurumu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rekabet avantajına taşıyan önemli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 faktördür.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0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Kurumsal iletişimin önemli bir parçası olan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iç iletişim stratejileri şu konuları kapsar: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0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Personelin eğitim ve geliştirilmesi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0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Çalışanların yükselme olanakları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0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Ücretlendirme ve motivasyon stratejileri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0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Çalışma koşullarının iyileştirilmesi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0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Sendikalarla ilişkilerin yönetimi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 içinde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olumlu bir çalışma ortamı yaratmak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çalışanların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hem iş verimliliğini artırır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hem de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kuruma olan bağlılıklarını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güçlendirir. Çalışanlar kendilerini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kurumun bir parçası olarak hissettiklerinde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kurumun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itibarını olumlu yönde etkileyen doğal halkla ilişkiler temsilcileri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hâline gelirler.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Çalışanların yanı sıra,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çalışanların aileleri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de kurumun birer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doğal halkla ilişkiler elçisi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olarak değerlendirilmelidir.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Çalışanların memnuniyeti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ailelerine yansıdığı için, onların da kuruma yönelik olumlu bir algı geliştirmesi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sağlanmalıdır. Çalışan ailelerine yönelik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bilgilendirici etkinlikler düzenlemek, kurumun olumlu imajını yaymada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etkili bir yöntemdir.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Çalışanlarla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iletişimi güçlendirmek için kullanılan araçlar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şunlardır: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Personel ilişki büroları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 içi yayınlar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Toplantılar ve duyuru tahtaları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Özel etkinlikler ve moral aktiviteleri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Elektronik iletişim araçları (e-mail, intranet vb.)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1.2. Ortaklar ve Hissedarlar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Kurumun iç hedef kitlelerinden biri de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ortaklar ve hissedarlardır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. Ortaklar ve hissedarlar,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kurumun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finansal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yapısına yön veren en önemli gruplardan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biridir. Kurumun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yatırım stratejileri, kâr dağılımı ve yönetim politikaları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konusunda söz sahibidirler.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Hissedarlar,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kurumun finansal performansı hakkında sürekli bilgi sahibi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olmalıdır. Kurum,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hissedarlarla sağlıklı bir iletişim kurarak onların güvenini kazanmalı ve bağlılığını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artırmalıdır. Bu süreçte kullanılan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 yöntemleri şunlardır: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Genel kurul toplantıları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Yıllık faaliyet raporları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Periyodik bültenler ve finansal raporlar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1.3. Sendikalar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Sendikalar,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çalışanların ve işverenlerin ekonomik ve sosyal haklarını savunan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kuruluşlardır. İşçi sendikaları,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çalışanların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haklarını korurken, işveren sendikaları da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işverenlerin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çıkarlarını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temsil eder. Büyük ölçekli kurumlar,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çalışan sayısının artmasıyla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birlikte sendikalarla doğrudan ilişki kurmak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zorunda kalır.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Eğer çalışanlar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iş yerinde haklarını alamadıklarını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düşünürse,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grev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gibi eylemlere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başvurabilirler. İşverenler ise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lokavt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gibi yollarla kendilerini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savunabilirler. Bu tür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anlaşmazlıkları en aza indirmek için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 ve sendikalar arasında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düzenli iletişim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kurulmalıdır.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Sendikalarla iyi ilişkiler kurmak,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çalışma barışını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sağlamak açısından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önemlidir.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Sendikalarla sağlıklı iletişim kurmak için kullanılan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halkla ilişkiler yöntemleri: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Sendikalarla düzenli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toplantılar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yapmak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Çalışma koşulları hakkında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açık ve şeffaf bilgi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paylaşmak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e9bf35"/>
              </a:buClr>
              <a:buFont typeface="Arial"/>
              <a:buChar char="•"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İşçi ve işveren arasındaki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uzlaşmayı teşvik edecek politikalar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geliştirmek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2.DIŞ HEDEF KİTLE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Kurumların faaliyet gösterdiği çevrede,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 üzerinde doğrudan veya dolaylı etkisi olan kişi ve kuruluşlar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dış hedef kitleyi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oluşturur. Dış hedef kitle,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kurumların iletişim stratejilerini belirlemede önemli bir rol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oynar. Kurumlar,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dış hedef kitleleriyle etkili bir iletişim kurarak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marka bilinirliğini artırabilir,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kamuoyunda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olumlu bir imaj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oluşturabilir ve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kurumsal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itibarını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güçlendirebilir.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Dış hedef kitleyi oluşturan gruplar arasında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müşteriler, rakipler, potansiyel iş gücü, dağıtıcılar, finans kuruluşları, medya, toplumsal çevre, tedarikçiler, kamuoyu önderleri, eğitim kurumları, meslek örgütleri ve uluslararası kuruluşlar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bulunmaktadır.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1. Müşteriler ve Potansiyel Müşteriler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Müşteriler,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bir kuruluşun ürettiği ürün ve hizmetleri satın alan ve tüketen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bireylerdir. Kurumlar,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müşteri memnuniyetini sağlamak ve sadık müşteri kitlesi oluşturmak için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Century Gothic"/>
              </a:rPr>
              <a:t>halkla ilişkiler faaliyetlerine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büyük önem vermelidir.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Müşteriler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iki gruba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ayrılır: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Mevcut Müşteriler: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Hâlihazırda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kuruma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Century Gothic"/>
              </a:rPr>
              <a:t>bağlı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 olan ve onun ürün veya hizmetlerini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Century Gothic"/>
              </a:rPr>
              <a:t>kullanan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kişilerdir.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marL="228600" indent="457200" algn="just" defTabSz="914400">
              <a:lnSpc>
                <a:spcPct val="150000"/>
              </a:lnSpc>
              <a:spcBef>
                <a:spcPts val="1001"/>
              </a:spcBef>
              <a:buClr>
                <a:srgbClr val="ffff00"/>
              </a:buClr>
              <a:buFont typeface="Arial"/>
              <a:buChar char="•"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Potansiyel Müşteriler:</a:t>
            </a:r>
            <a:r>
              <a:rPr b="0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Henüz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kurumla bağlantısı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Century Gothic"/>
              </a:rPr>
              <a:t>olmayan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, ancak gelecekte ürün veya hizmetlerinden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Century Gothic"/>
              </a:rPr>
              <a:t>faydalanabilecek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kişilerdir.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lnSpcReduction="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Century Gothic"/>
              </a:rPr>
              <a:t>2. Rakipler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Rakipler,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benzer ürün ve hizmetleri üreten ve aynı pazarda faaliyet gösteren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diğer kuruluşlardır. Rakipler,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bir kurumun en büyük dış hedef kitlelerinden biridir ve kurumun stratejilerini doğrudan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 etkileyebilir.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Kurumlar, rekabet ortamını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iyi analiz etmeli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ve rakiplerin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pazardaki konumlarını, stratejilerini ve müşteri ilişkilerini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yakından takip etmelidir. Bu analizler,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Century Gothic"/>
              </a:rPr>
              <a:t>rekabet avantajı elde etmek ve pazardaki konumunu güçlendirmek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Century Gothic"/>
              </a:rPr>
              <a:t>için önemlidir.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 Potansiyel İş Gücü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Potansiyel iş gücü,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gelecekte bir kurumda çalışmak için başvuruda bulunabilecek bireylerden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oluşur.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Öğrenciler, yeni mezunlar, çalışanların yakın çevresi ve diğer kurumlarda çalışan bireyler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bu gruba dahildir.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4. Dağıtıcılar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Dağıtıcılar,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üretici ile tüketici arasında köprü görevi gören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işletmelerdir. Bunlar arasında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komisyoncular, bayiler, perakendeciler, muhasebe büroları, ithalat ve ihracatçılar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gibi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farklı gruplar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yer almaktadır.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5. Finans Kuruluşları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Finans kuruluşları, bankalar, yatırımcılar ve sigorta şirketleri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gibi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mali kaynak sağlayan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kurumlardır. Kurumlar,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finansal destek almak için bu kuruluşlarla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güvene dayalı ilişkiler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geliştirmelidir.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6. Medya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Medya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, yazılı, işitsel ve görsel haberleşme araçları ile toplumu bilgilendiren ve kamuoyu oluşturan en önemli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dış hedef kitlelerden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biridir.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Kuruluşlar,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medya aracılığıyla halkla ilişkiler çalışmalarını duyurarak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marka bilinirliğini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artırabilir ve kamuoyundaki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imajlarını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güçlendirebilir.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7. Kamuoyu Önderleri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Kamuoyu önderleri,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görüşleriyle geniş kitleleri etkileyen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bireylerdir.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Politikacılar, akademisyenler, din adamları, gazeteciler ve sivil toplum liderleri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bu gruba dahildir.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Kamuoyu önderleri,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halkla ilişkiler kampanyalarında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önemli bir rol oynar. </a:t>
            </a: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Doğru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 kamuoyu önderleriyle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iş birliği yapılarak, halkın bilinçlendirilmesi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sağlanabilir.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8. Eğitim Kurumları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Eğitim kurumları, üniversiteler ve mesleki okullar, halkla ilişkiler çalışmalarında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önemli bir yer tutar.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accent5"/>
                </a:solidFill>
                <a:effectLst/>
                <a:uFillTx/>
                <a:latin typeface="Times New Roman"/>
              </a:rPr>
              <a:t>Kurumlar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, </a:t>
            </a:r>
            <a:r>
              <a:rPr b="0" lang="tr-TR" sz="2800" strike="noStrike" u="none">
                <a:solidFill>
                  <a:schemeClr val="accent3"/>
                </a:solidFill>
                <a:effectLst/>
                <a:uFillTx/>
                <a:latin typeface="Times New Roman"/>
              </a:rPr>
              <a:t>eğitim kuruluşlarıyla iş birliği yaparak, nitelikli iş gücü yetiştirilmesine katkıda bulunabilir ve gelecekteki çalışanlarını seçme fırsatı </a:t>
            </a:r>
            <a:r>
              <a:rPr b="0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yakalayabilir.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2500" lnSpcReduction="9999"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3. HAFTA Hİ II   SINAV SORULARI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1. Aşağıdakilerden hangisi halkla ilişkilerde hedef kitle tanımına uygun değildir?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a)Kuruluşun iletişim kurmak istediği kişi veya gruplar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b)Kuruluşun mesajlarını iletmeye çalıştığı tüm bireyler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c)Kuruluşun faaliyetlerini etkilemeyen ve kuruluşla ilgisi olmayan kişiler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d)Kuruluşun doğrudan veya dolaylı olarak etkileşimde bulunduğu gruplar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e)Kuruluşun karar alma sürecinde dikkate alması gereken paydaşlar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tr-TR" sz="22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2. Hedef kitlenin doğru belirlenememesi durumunda bir kurum için aşağıdakilerden hangisi olumsuz sonuçlar arasında yer almaz?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Kaynak israfı yaşanması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Yanlış stratejiler geliştirilmesi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Hedeflerden sapmaların meydana gelmesi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Kurumsal itibarın güçlenmesi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Yanlış bilgilendirme nedeniyle olumsuz algının oluşması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3. Aşağıdakilerden hangisi halkla ilişkilerde hedef kitle sınıflandırmaları arasında yer almaz?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İç ve dış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Birincil, ikincil ve marjinal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Mevcut ve potansiyel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Özel ve genel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Destekleyen, karşı tavır takınan ve kararsız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4. "Kuruluş içinde bulunan yöneticiler, çalışanlar ve hissedarlar" hangi hedef kitle grubuna dâhildir?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Dış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Mevcut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İç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Potansiyel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Kararsız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5. Aşağıdakilerden hangisi bir kurumun dış hedef kitlesi içinde yer almaz?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Medya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Müşteriler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Rakip firmalar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Şirketin üst yöneticileri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Eğitim kurumları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6. Mevcut müşteriler ve potansiyel müşteriler hangi hedef kitle grubuna dâhildir?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İç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Dış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Birincil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Marjinal hedef kitle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İkincil hedef kitle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7. Aşağıdaki seçeneklerden hangisi halkla ilişkilerde potansiyel iş gücüne yönelik yapılan faaliyetlerden biri değildir?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Üniversitelerle iş birliği yapmak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Öğrencilere staj ve burs imkânı sağlamak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Çalışanlara yönelik eğitim programları düzenlemek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Yeni mezunları işe almak için kariyer fuarlarına katılmak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Rakip firmaların çalışanlarını takip etmek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8. Aşağıdakilerden hangisi bir kurumun medya ile sağlıklı bir iletişim kurmak için uygulaması gereken temel ilkelerden biri değildir?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Açıklık ve şeffaflık ilkelerine bağlı kalmak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Doğru ve tarafsız bilgi paylaşmak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Tüm medya kuruluşlarıyla eşit mesafede olmak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Yalnızca olumlu haberleri paylaşarak kurum imajını yüksek tutmak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Düzenli basın toplantıları ve basın bültenleri hazırlamak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9. Rakip firmalarla iş birliği yapmanın en önemli avantajı nedir?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Kurum içi çalışanların motivasyonunu artırmak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Sektörel krizlerde dayanışma sağlayarak krizleri daha kolay yönetmek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Rakip firmanın pazar payını ele geçirmek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Medya ile daha güçlü ilişkiler kurmak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Kurumun çalışanlarını rakip firmalara yönlendirmek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/>
          </p:nvPr>
        </p:nvSpPr>
        <p:spPr>
          <a:xfrm>
            <a:off x="469800" y="647640"/>
            <a:ext cx="11315520" cy="57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1" lang="tr-TR" sz="2800" strike="noStrike" u="none">
                <a:solidFill>
                  <a:srgbClr val="00b0f0"/>
                </a:solidFill>
                <a:effectLst/>
                <a:uFillTx/>
                <a:latin typeface="Times New Roman"/>
              </a:rPr>
              <a:t>10. Aşağıdakilerden hangisi kamuoyu önderleri arasında yer almaz?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a) Akademisyenler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b) Politikacılar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c) Gazeteciler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d) Sendika liderleri</a:t>
            </a:r>
            <a:br>
              <a:rPr sz="2800"/>
            </a:b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	</a:t>
            </a:r>
            <a:r>
              <a:rPr b="0" lang="tr-TR" sz="2800" strike="noStrike" u="none">
                <a:solidFill>
                  <a:schemeClr val="lt1"/>
                </a:solidFill>
                <a:effectLst/>
                <a:uFillTx/>
                <a:latin typeface="Times New Roman"/>
              </a:rPr>
              <a:t>e) Şirket içi yöneticiler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  <a:p>
            <a:pPr indent="0" algn="just" defTabSz="914400">
              <a:lnSpc>
                <a:spcPct val="15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tr-TR" sz="2800" strike="noStrike" u="none">
                <a:solidFill>
                  <a:srgbClr val="ffff00"/>
                </a:solidFill>
                <a:effectLst/>
                <a:uFillTx/>
                <a:latin typeface="Times New Roman"/>
              </a:rPr>
              <a:t> </a:t>
            </a:r>
            <a:endParaRPr b="0" lang="tr-TR" sz="2800" strike="noStrike" u="none">
              <a:solidFill>
                <a:schemeClr val="lt1"/>
              </a:solidFill>
              <a:effectLst/>
              <a:uFillTx/>
              <a:latin typeface="Century Gothic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Uçak İzi">
  <a:themeElements>
    <a:clrScheme name="Uçak İzi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 pitchFamily="0" charset="1"/>
        <a:ea typeface=""/>
        <a:cs typeface=""/>
      </a:majorFont>
      <a:minorFont>
        <a:latin typeface="Century Gothic" panose="020B0502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9000"/>
                <a:lumMod val="110000"/>
              </a:schemeClr>
            </a:gs>
            <a:gs pos="52000">
              <a:schemeClr val="phClr">
                <a:tint val="74000"/>
                <a:lumMod val="104000"/>
              </a:schemeClr>
            </a:gs>
            <a:gs pos="100000">
              <a:schemeClr val="phClr">
                <a:tint val="78000"/>
                <a:lumMod val="100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tint val="96000"/>
                <a:lumMod val="104000"/>
              </a:schemeClr>
            </a:gs>
            <a:gs pos="78000">
              <a:schemeClr val="phClr">
                <a:shade val="100000"/>
                <a:lumMod val="100000"/>
              </a:schemeClr>
            </a:gs>
          </a:gsLst>
          <a:lin ang="5400000" scaled="0"/>
          <a:tileRect l="0" t="0" r="0" b="0"/>
        </a:gradFill>
      </a:fillStyleLst>
      <a:lnStyleLst>
        <a:ln w="9525" cap="flat" cmpd="sng" algn="ctr">
          <a:prstDash val="solid"/>
        </a:ln>
        <a:ln w="1270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656</TotalTime>
  <Application>LibreOffice/25.8.3.2$Windows_X86_64 LibreOffice_project/8ca8d55c161d602844f5428fa4b58097424e324e</Application>
  <AppVersion>15.0000</AppVersion>
  <Words>1890</Words>
  <Paragraphs>159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2025-02-10T12:53:37Z</dcterms:created>
  <dc:creator>erhan çitil</dc:creator>
  <dc:description/>
  <dc:language>tr-TR</dc:language>
  <cp:lastModifiedBy/>
  <dcterms:modified xsi:type="dcterms:W3CDTF">2026-02-09T09:58:33Z</dcterms:modified>
  <cp:revision>168</cp:revision>
  <dc:subject/>
  <dc:title>Hİ II   DERSİN İŞLENİŞİ KONULAR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Geniş ekran</vt:lpwstr>
  </property>
  <property fmtid="{D5CDD505-2E9C-101B-9397-08002B2CF9AE}" pid="3" name="Slides">
    <vt:i4>50</vt:i4>
  </property>
</Properties>
</file>